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1"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9141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C76C7D7B-6CD5-4100-8E27-547E9EA4D33F}" type="datetimeFigureOut">
              <a:rPr lang="tr-TR" smtClean="0"/>
              <a:t>11.03.2018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15975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400305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96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2991705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4932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787885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1910323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360071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84488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76C7D7B-6CD5-4100-8E27-547E9EA4D33F}" type="datetimeFigureOut">
              <a:rPr lang="tr-TR" smtClean="0"/>
              <a:t>11.03.2018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71435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76C7D7B-6CD5-4100-8E27-547E9EA4D33F}" type="datetimeFigureOut">
              <a:rPr lang="tr-TR" smtClean="0"/>
              <a:t>11.03.2018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184906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76C7D7B-6CD5-4100-8E27-547E9EA4D33F}" type="datetimeFigureOut">
              <a:rPr lang="tr-TR" smtClean="0"/>
              <a:t>11.03.2018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636582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76C7D7B-6CD5-4100-8E27-547E9EA4D33F}" type="datetimeFigureOut">
              <a:rPr lang="tr-TR" smtClean="0"/>
              <a:t>11.03.2018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275316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C7D7B-6CD5-4100-8E27-547E9EA4D33F}" type="datetimeFigureOut">
              <a:rPr lang="tr-TR" smtClean="0"/>
              <a:t>11.03.2018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426465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76C7D7B-6CD5-4100-8E27-547E9EA4D33F}" type="datetimeFigureOut">
              <a:rPr lang="tr-TR" smtClean="0"/>
              <a:t>11.03.2018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154986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76C7D7B-6CD5-4100-8E27-547E9EA4D33F}" type="datetimeFigureOut">
              <a:rPr lang="tr-TR" smtClean="0"/>
              <a:t>11.03.2018</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533D93A5-76E6-4BD6-9FB7-C72ED0BBA268}" type="slidenum">
              <a:rPr lang="tr-TR" smtClean="0"/>
              <a:t>‹#›</a:t>
            </a:fld>
            <a:endParaRPr lang="tr-TR"/>
          </a:p>
        </p:txBody>
      </p:sp>
    </p:spTree>
    <p:extLst>
      <p:ext uri="{BB962C8B-B14F-4D97-AF65-F5344CB8AC3E}">
        <p14:creationId xmlns:p14="http://schemas.microsoft.com/office/powerpoint/2010/main" val="155215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76C7D7B-6CD5-4100-8E27-547E9EA4D33F}" type="datetimeFigureOut">
              <a:rPr lang="tr-TR" smtClean="0"/>
              <a:t>11.03.2018</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533D93A5-76E6-4BD6-9FB7-C72ED0BBA268}" type="slidenum">
              <a:rPr lang="tr-TR" smtClean="0"/>
              <a:t>‹#›</a:t>
            </a:fld>
            <a:endParaRPr lang="tr-TR"/>
          </a:p>
        </p:txBody>
      </p:sp>
    </p:spTree>
    <p:extLst>
      <p:ext uri="{BB962C8B-B14F-4D97-AF65-F5344CB8AC3E}">
        <p14:creationId xmlns:p14="http://schemas.microsoft.com/office/powerpoint/2010/main" val="108058914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32656"/>
            <a:ext cx="7772400" cy="1470025"/>
          </a:xfrm>
        </p:spPr>
        <p:txBody>
          <a:bodyPr>
            <a:normAutofit/>
          </a:bodyPr>
          <a:lstStyle/>
          <a:p>
            <a:r>
              <a:rPr lang="tr-TR" sz="4000" b="1" dirty="0"/>
              <a:t>Bilişim Teknolojilerinin Kullanımı ve Sağlık</a:t>
            </a:r>
          </a:p>
        </p:txBody>
      </p:sp>
      <p:sp>
        <p:nvSpPr>
          <p:cNvPr id="3" name="Alt Başlık 2"/>
          <p:cNvSpPr>
            <a:spLocks noGrp="1"/>
          </p:cNvSpPr>
          <p:nvPr>
            <p:ph type="subTitle" idx="1"/>
          </p:nvPr>
        </p:nvSpPr>
        <p:spPr>
          <a:xfrm>
            <a:off x="683568" y="2348880"/>
            <a:ext cx="8280920" cy="1224136"/>
          </a:xfrm>
        </p:spPr>
        <p:txBody>
          <a:bodyPr>
            <a:noAutofit/>
          </a:bodyPr>
          <a:lstStyle/>
          <a:p>
            <a:pPr marL="457200" indent="-457200" algn="l">
              <a:buFont typeface="Arial" panose="020B0604020202020204" pitchFamily="34" charset="0"/>
              <a:buChar char="•"/>
            </a:pPr>
            <a:r>
              <a:rPr lang="tr-TR" sz="2400" b="1" dirty="0"/>
              <a:t>Bilişim Teknolojilerini kullanırken nelere dikkat etmeliyiz.</a:t>
            </a:r>
          </a:p>
          <a:p>
            <a:pPr marL="457200" indent="-457200" algn="l">
              <a:buFont typeface="Arial" panose="020B0604020202020204" pitchFamily="34" charset="0"/>
              <a:buChar char="•"/>
            </a:pPr>
            <a:r>
              <a:rPr lang="tr-TR" sz="2400" b="1" dirty="0"/>
              <a:t>Bilişim Teknolojileri ve Sağlık</a:t>
            </a:r>
          </a:p>
          <a:p>
            <a:pPr marL="457200" indent="-457200" algn="l">
              <a:buFont typeface="Arial" panose="020B0604020202020204" pitchFamily="34" charset="0"/>
              <a:buChar char="•"/>
            </a:pPr>
            <a:r>
              <a:rPr lang="tr-TR" sz="2400" b="1" dirty="0"/>
              <a:t>Ergonomi</a:t>
            </a:r>
          </a:p>
        </p:txBody>
      </p:sp>
      <p:pic>
        <p:nvPicPr>
          <p:cNvPr id="1026" name="Picture 2" descr="C:\Users\BöTeCi\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806744"/>
            <a:ext cx="2016224" cy="22264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6372" y="3722808"/>
            <a:ext cx="3272052" cy="224562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371078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687647-B77D-466B-9CEC-4F14B5CE6CE9}"/>
              </a:ext>
            </a:extLst>
          </p:cNvPr>
          <p:cNvSpPr>
            <a:spLocks noGrp="1"/>
          </p:cNvSpPr>
          <p:nvPr>
            <p:ph type="title"/>
          </p:nvPr>
        </p:nvSpPr>
        <p:spPr/>
        <p:txBody>
          <a:bodyPr/>
          <a:lstStyle/>
          <a:p>
            <a:r>
              <a:rPr lang="tr-TR" dirty="0"/>
              <a:t>SON</a:t>
            </a:r>
          </a:p>
        </p:txBody>
      </p:sp>
      <p:sp>
        <p:nvSpPr>
          <p:cNvPr id="3" name="İçerik Yer Tutucusu 2">
            <a:extLst>
              <a:ext uri="{FF2B5EF4-FFF2-40B4-BE49-F238E27FC236}">
                <a16:creationId xmlns:a16="http://schemas.microsoft.com/office/drawing/2014/main" id="{BE145DA4-A975-4E2B-AEDA-2B676146814D}"/>
              </a:ext>
            </a:extLst>
          </p:cNvPr>
          <p:cNvSpPr>
            <a:spLocks noGrp="1"/>
          </p:cNvSpPr>
          <p:nvPr>
            <p:ph idx="1"/>
          </p:nvPr>
        </p:nvSpPr>
        <p:spPr/>
        <p:txBody>
          <a:bodyPr>
            <a:normAutofit/>
          </a:bodyPr>
          <a:lstStyle/>
          <a:p>
            <a:pPr marL="0" indent="0" algn="ctr">
              <a:buNone/>
            </a:pPr>
            <a:endParaRPr lang="tr-TR" sz="5400" dirty="0"/>
          </a:p>
          <a:p>
            <a:pPr marL="0" indent="0" algn="ctr">
              <a:buNone/>
            </a:pPr>
            <a:endParaRPr lang="tr-TR" sz="5400" dirty="0"/>
          </a:p>
          <a:p>
            <a:pPr marL="0" indent="0" algn="ctr">
              <a:buNone/>
            </a:pPr>
            <a:r>
              <a:rPr lang="tr-TR" sz="5400" dirty="0"/>
              <a:t>TEŞEKKÜR EDERİZ</a:t>
            </a:r>
          </a:p>
        </p:txBody>
      </p:sp>
    </p:spTree>
    <p:extLst>
      <p:ext uri="{BB962C8B-B14F-4D97-AF65-F5344CB8AC3E}">
        <p14:creationId xmlns:p14="http://schemas.microsoft.com/office/powerpoint/2010/main" val="360370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Bilişim Teknolojilerini kullanırken nelere dikkat etmeliyiz.</a:t>
            </a:r>
          </a:p>
        </p:txBody>
      </p:sp>
      <p:sp>
        <p:nvSpPr>
          <p:cNvPr id="6" name="Metin kutusu 5"/>
          <p:cNvSpPr txBox="1"/>
          <p:nvPr/>
        </p:nvSpPr>
        <p:spPr>
          <a:xfrm>
            <a:off x="355440" y="1313453"/>
            <a:ext cx="4720616" cy="5909310"/>
          </a:xfrm>
          <a:prstGeom prst="rect">
            <a:avLst/>
          </a:prstGeom>
          <a:noFill/>
        </p:spPr>
        <p:txBody>
          <a:bodyPr wrap="square" rtlCol="0">
            <a:spAutoFit/>
          </a:bodyPr>
          <a:lstStyle/>
          <a:p>
            <a:pPr marL="285750" indent="-285750" algn="just">
              <a:buFont typeface="Wingdings" panose="05000000000000000000" pitchFamily="2" charset="2"/>
              <a:buChar char="v"/>
            </a:pPr>
            <a:r>
              <a:rPr lang="tr-TR" b="1" dirty="0"/>
              <a:t>Özellikle Sosyal Medyanın kullanımında bağımlılık derecesine ulaşırsa buna dikkat etmeliyiz. </a:t>
            </a:r>
          </a:p>
          <a:p>
            <a:pPr algn="just"/>
            <a:endParaRPr lang="tr-TR" b="1" dirty="0"/>
          </a:p>
          <a:p>
            <a:pPr marL="285750" indent="-285750" algn="just">
              <a:buFont typeface="Wingdings" panose="05000000000000000000" pitchFamily="2" charset="2"/>
              <a:buChar char="v"/>
            </a:pPr>
            <a:r>
              <a:rPr lang="tr-TR" b="1" dirty="0"/>
              <a:t>İletişime geçilen kişilerin tanıdık olmasına dikkat etmeliyiz. Tanımadığımız kişilerin iletilerine cevap yazarken dikkatli olmalıyız.</a:t>
            </a:r>
          </a:p>
          <a:p>
            <a:pPr marL="285750" indent="-285750" algn="just">
              <a:buFont typeface="Wingdings" panose="05000000000000000000" pitchFamily="2" charset="2"/>
              <a:buChar char="v"/>
            </a:pPr>
            <a:endParaRPr lang="tr-TR" b="1" dirty="0"/>
          </a:p>
          <a:p>
            <a:pPr marL="285750" indent="-285750" algn="just">
              <a:buFont typeface="Wingdings" panose="05000000000000000000" pitchFamily="2" charset="2"/>
              <a:buChar char="v"/>
            </a:pPr>
            <a:r>
              <a:rPr lang="tr-TR" b="1" dirty="0"/>
              <a:t>Bilgisayarları kullanırken vücut sağlığına dikkat etmeliyiz. Bilgisayar başında yanlış oturmaktan kaynaklanan rahatsızlıklar olabilir bu konudaki kurallara dikkat etmeliyiz.</a:t>
            </a:r>
          </a:p>
          <a:p>
            <a:pPr marL="285750" indent="-285750" algn="just">
              <a:buFont typeface="Wingdings" panose="05000000000000000000" pitchFamily="2" charset="2"/>
              <a:buChar char="v"/>
            </a:pPr>
            <a:endParaRPr lang="tr-TR" b="1" dirty="0"/>
          </a:p>
          <a:p>
            <a:pPr marL="285750" indent="-285750" algn="just">
              <a:buFont typeface="Wingdings" panose="05000000000000000000" pitchFamily="2" charset="2"/>
              <a:buChar char="v"/>
            </a:pPr>
            <a:r>
              <a:rPr lang="tr-TR" b="1" dirty="0"/>
              <a:t>Bilgi güvenliğine dikkat etmeliyiz. Bilgisayar ortamında verdiğimiz bilgiler diğer ortamda paylaşılabilir veya yanlış maksatlarda kullanılabilir. </a:t>
            </a:r>
          </a:p>
          <a:p>
            <a:endParaRPr lang="tr-TR" dirty="0"/>
          </a:p>
          <a:p>
            <a:r>
              <a:rPr lang="tr-TR" dirty="0"/>
              <a:t> </a:t>
            </a:r>
          </a:p>
          <a:p>
            <a:endParaRPr lang="tr-TR" dirty="0"/>
          </a:p>
        </p:txBody>
      </p:sp>
      <p:pic>
        <p:nvPicPr>
          <p:cNvPr id="2052" name="Picture 4" descr="C:\Users\BöTeCi\Desktop\sosyal-medya-bagimlilik-600x3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980728"/>
            <a:ext cx="3515816" cy="19336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3" name="Picture 5" descr="C:\Users\BöTeCi\Desktop\92352011051609552856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9632" y="3934172"/>
            <a:ext cx="2590800" cy="1943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90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55440" y="1313453"/>
            <a:ext cx="5368688" cy="3970318"/>
          </a:xfrm>
          <a:prstGeom prst="rect">
            <a:avLst/>
          </a:prstGeom>
          <a:noFill/>
        </p:spPr>
        <p:txBody>
          <a:bodyPr wrap="square" rtlCol="0">
            <a:spAutoFit/>
          </a:bodyPr>
          <a:lstStyle/>
          <a:p>
            <a:pPr marL="285750" indent="-285750">
              <a:buFont typeface="Wingdings" panose="05000000000000000000" pitchFamily="2" charset="2"/>
              <a:buChar char="v"/>
            </a:pPr>
            <a:r>
              <a:rPr lang="tr-TR" b="1" dirty="0"/>
              <a:t>Virüs programı kullanarak virüslerin bilgisayara zarar vermesini engelleyebiliriz. </a:t>
            </a:r>
          </a:p>
          <a:p>
            <a:endParaRPr lang="tr-TR" b="1" dirty="0"/>
          </a:p>
          <a:p>
            <a:pPr marL="285750" indent="-285750">
              <a:buFont typeface="Wingdings" panose="05000000000000000000" pitchFamily="2" charset="2"/>
              <a:buChar char="v"/>
            </a:pPr>
            <a:r>
              <a:rPr lang="tr-TR" b="1" dirty="0"/>
              <a:t>İnternetteki bilgi kaynağının doğruluk derecesine göre hemen itibar edilmemelidir. </a:t>
            </a:r>
          </a:p>
          <a:p>
            <a:endParaRPr lang="tr-TR" b="1" dirty="0"/>
          </a:p>
          <a:p>
            <a:pPr marL="285750" indent="-285750">
              <a:buFont typeface="Wingdings" panose="05000000000000000000" pitchFamily="2" charset="2"/>
              <a:buChar char="v"/>
            </a:pPr>
            <a:r>
              <a:rPr lang="tr-TR" b="1" dirty="0"/>
              <a:t>Kişilerin özel hayatlarında müdahale edilmemelidir. Diğer kişilere kesinlikle paylaşımlar yapılmamalıdır. </a:t>
            </a:r>
          </a:p>
          <a:p>
            <a:endParaRPr lang="tr-TR" b="1" dirty="0"/>
          </a:p>
          <a:p>
            <a:pPr marL="285750" indent="-285750">
              <a:buFont typeface="Wingdings" panose="05000000000000000000" pitchFamily="2" charset="2"/>
              <a:buChar char="v"/>
            </a:pPr>
            <a:r>
              <a:rPr lang="tr-TR" b="1" dirty="0"/>
              <a:t>Kişilerin her türlü haklarına zarar verecek şekilde davranışlarda bulunmamalıyız. </a:t>
            </a:r>
          </a:p>
          <a:p>
            <a:endParaRPr lang="tr-TR" dirty="0"/>
          </a:p>
          <a:p>
            <a:r>
              <a:rPr lang="tr-TR" dirty="0"/>
              <a:t> </a:t>
            </a:r>
          </a:p>
          <a:p>
            <a:endParaRPr lang="tr-TR" dirty="0"/>
          </a:p>
        </p:txBody>
      </p:sp>
      <p:sp>
        <p:nvSpPr>
          <p:cNvPr id="5" name="Dikdörtgen 4"/>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Bilişim Teknolojilerini kullanırken nelere dikkat etmeliyiz.</a:t>
            </a:r>
          </a:p>
        </p:txBody>
      </p:sp>
      <p:pic>
        <p:nvPicPr>
          <p:cNvPr id="3074" name="Picture 2" descr="C:\Users\BöTeCi\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313453"/>
            <a:ext cx="2456627" cy="184247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5" name="Picture 3" descr="C:\Users\BöTeCi\Desktop\16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830637"/>
            <a:ext cx="2456627" cy="151864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3076" name="Picture 4" descr="C:\Users\BöTeCi\Desktop\Internet-Wallpaper-H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4576313"/>
            <a:ext cx="2706252" cy="21072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132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Bilişim Teknolojileri ve Sağlık</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08720"/>
            <a:ext cx="6907084" cy="583264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415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Bilişim Teknolojileri ve Sağlık</a:t>
            </a:r>
          </a:p>
        </p:txBody>
      </p:sp>
      <p:sp>
        <p:nvSpPr>
          <p:cNvPr id="5" name="Dikdörtgen 4"/>
          <p:cNvSpPr/>
          <p:nvPr/>
        </p:nvSpPr>
        <p:spPr>
          <a:xfrm>
            <a:off x="539552" y="620688"/>
            <a:ext cx="8064896" cy="3724096"/>
          </a:xfrm>
          <a:prstGeom prst="rect">
            <a:avLst/>
          </a:prstGeom>
        </p:spPr>
        <p:txBody>
          <a:bodyPr wrap="square">
            <a:spAutoFit/>
          </a:bodyPr>
          <a:lstStyle/>
          <a:p>
            <a:pPr algn="just"/>
            <a:endParaRPr lang="tr-TR" b="1" dirty="0"/>
          </a:p>
          <a:p>
            <a:pPr marL="285750" indent="-285750" algn="just">
              <a:buFont typeface="Wingdings" panose="05000000000000000000" pitchFamily="2" charset="2"/>
              <a:buChar char="v"/>
            </a:pPr>
            <a:r>
              <a:rPr lang="tr-TR" sz="2000" b="1" u="sng" dirty="0"/>
              <a:t>Elektrik Kablolarının Güvenilirliği: </a:t>
            </a:r>
          </a:p>
          <a:p>
            <a:pPr algn="just"/>
            <a:endParaRPr lang="tr-TR" b="1" dirty="0"/>
          </a:p>
          <a:p>
            <a:pPr algn="just"/>
            <a:r>
              <a:rPr lang="tr-TR" b="1" dirty="0"/>
              <a:t>	Bütün elektrikli aletler güç ihtiyaçlarını prizler vasıtasıyla kablo üzerinden temin ederler. Kablo üzerinden geçen akım insan için çok tehlikeli olmakla birlikte bazen ölümcül olaylara sebep olmaktadır. Bu sebeple kablo güvenliği birinci derecede önemlidir. Kablo güvenliği açısından önemli olan hususlar: </a:t>
            </a:r>
          </a:p>
          <a:p>
            <a:pPr algn="just"/>
            <a:endParaRPr lang="tr-TR" b="1" dirty="0"/>
          </a:p>
          <a:p>
            <a:pPr marL="742950" lvl="1" indent="-285750" algn="just">
              <a:buFont typeface="Arial" panose="020B0604020202020204" pitchFamily="34" charset="0"/>
              <a:buChar char="•"/>
            </a:pPr>
            <a:r>
              <a:rPr lang="tr-TR" b="1" dirty="0"/>
              <a:t>Elektrik kablolarının hasarlı, yırtılmış veya delik olmamasına dikkat </a:t>
            </a:r>
          </a:p>
          <a:p>
            <a:pPr algn="just"/>
            <a:r>
              <a:rPr lang="tr-TR" b="1" dirty="0"/>
              <a:t> edilmelidir. </a:t>
            </a:r>
          </a:p>
          <a:p>
            <a:pPr marL="742950" lvl="1" indent="-285750" algn="just">
              <a:buFont typeface="Arial" panose="020B0604020202020204" pitchFamily="34" charset="0"/>
              <a:buChar char="•"/>
            </a:pPr>
            <a:r>
              <a:rPr lang="tr-TR" b="1" dirty="0"/>
              <a:t>Elektrik kablolarının ve prizlerin topraklı olmasına dikkat edilmelidir. </a:t>
            </a:r>
          </a:p>
          <a:p>
            <a:pPr marL="742950" lvl="1" indent="-285750" algn="just">
              <a:buFont typeface="Arial" panose="020B0604020202020204" pitchFamily="34" charset="0"/>
              <a:buChar char="•"/>
            </a:pPr>
            <a:r>
              <a:rPr lang="tr-TR" b="1" dirty="0"/>
              <a:t>Genelde TSE standardı olan kablolar kullanılmalıdır. </a:t>
            </a:r>
          </a:p>
          <a:p>
            <a:pPr marL="742950" lvl="1" indent="-285750" algn="just">
              <a:buFont typeface="Arial" panose="020B0604020202020204" pitchFamily="34" charset="0"/>
              <a:buChar char="•"/>
            </a:pPr>
            <a:r>
              <a:rPr lang="tr-TR" b="1" dirty="0"/>
              <a:t> Mümkünse nemin olmadığı bir ortam tercih edilmelidir. </a:t>
            </a:r>
          </a:p>
        </p:txBody>
      </p:sp>
      <p:pic>
        <p:nvPicPr>
          <p:cNvPr id="5122" name="Picture 2" descr="C:\Users\BöTeCi\Desktop\bilgisayar_kullaniminda_saglik_ve_guvenlik_5069_21052013024818_x2z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344784"/>
            <a:ext cx="3040637" cy="22804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99084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Bilişim Teknolojileri ve Sağlık</a:t>
            </a:r>
          </a:p>
        </p:txBody>
      </p:sp>
      <p:sp>
        <p:nvSpPr>
          <p:cNvPr id="5" name="Dikdörtgen 4"/>
          <p:cNvSpPr/>
          <p:nvPr/>
        </p:nvSpPr>
        <p:spPr>
          <a:xfrm>
            <a:off x="323528" y="503956"/>
            <a:ext cx="8640960" cy="6309420"/>
          </a:xfrm>
          <a:prstGeom prst="rect">
            <a:avLst/>
          </a:prstGeom>
        </p:spPr>
        <p:txBody>
          <a:bodyPr wrap="square">
            <a:spAutoFit/>
          </a:bodyPr>
          <a:lstStyle/>
          <a:p>
            <a:endParaRPr lang="tr-TR" sz="2000" dirty="0"/>
          </a:p>
          <a:p>
            <a:pPr marL="285750" indent="-285750">
              <a:buFont typeface="Wingdings" panose="05000000000000000000" pitchFamily="2" charset="2"/>
              <a:buChar char="v"/>
            </a:pPr>
            <a:r>
              <a:rPr lang="tr-TR" sz="2000" b="1" u="sng" dirty="0"/>
              <a:t>Güç Noktalarının (prizlerin) Fazla Yüklenmesini Önleme: </a:t>
            </a:r>
          </a:p>
          <a:p>
            <a:endParaRPr lang="tr-TR" b="1" dirty="0"/>
          </a:p>
          <a:p>
            <a:r>
              <a:rPr lang="tr-TR" b="1" dirty="0"/>
              <a:t>Evimizde kullandığımız prizler belli bir güce kadar dayanma kapasitesine sahiptir. Dayanma gücünü aşacak şekilde prizlere fazla aygıt bağlanırsa prizlerde erimeler ve tesisat kablolarında yanmalar meydana gelebilir. Bu da çok büyük yangınların çıkmasına sebep olabilir. Bu nedenle evdeki prizlere çok fazla aygıtın bağlanmamasına dikkat edilmelidir. </a:t>
            </a:r>
          </a:p>
          <a:p>
            <a:endParaRPr lang="tr-TR" b="1" dirty="0"/>
          </a:p>
          <a:p>
            <a:pPr marL="285750" indent="-285750">
              <a:buFont typeface="Wingdings" panose="05000000000000000000" pitchFamily="2" charset="2"/>
              <a:buChar char="v"/>
            </a:pPr>
            <a:r>
              <a:rPr lang="tr-TR" sz="2000" b="1" u="sng" dirty="0"/>
              <a:t>Hatalı Kullanıma Bağlı Ağrılar: </a:t>
            </a:r>
          </a:p>
          <a:p>
            <a:endParaRPr lang="tr-TR" b="1" dirty="0"/>
          </a:p>
          <a:p>
            <a:r>
              <a:rPr lang="tr-TR" b="1" dirty="0"/>
              <a:t>Bilgisayar kullanımına bağlı olarak birtakım bedensel ağrılar oluşabilir. Bu ağrılar genellikle bel, boyun, ayak ve eklem ağrılarıdır. Bu ağrıları azaltmak için kullandığımız masa yüksekliğinin uygun seviyede olmasına dikkat etmeliyiz. Ayrıca sandalyemiz ortopedik olmalı, sırt ve kol desteği bulunmalıdır. Klavye düzeninin bilekleri yormayacak şekilde olmasına ve ekranın gözümüzle uygun açıda bulunmasına özen gösterilmelidir. </a:t>
            </a:r>
          </a:p>
          <a:p>
            <a:endParaRPr lang="tr-TR" b="1" dirty="0"/>
          </a:p>
          <a:p>
            <a:pPr marL="285750" indent="-285750">
              <a:buFont typeface="Wingdings" panose="05000000000000000000" pitchFamily="2" charset="2"/>
              <a:buChar char="v"/>
            </a:pPr>
            <a:r>
              <a:rPr lang="tr-TR" sz="2000" b="1" u="sng" dirty="0"/>
              <a:t>Duruş Bozuklukları:</a:t>
            </a:r>
          </a:p>
          <a:p>
            <a:endParaRPr lang="tr-TR" b="1" dirty="0"/>
          </a:p>
          <a:p>
            <a:r>
              <a:rPr lang="tr-TR" b="1" dirty="0"/>
              <a:t> İyi bir duruşta bel ve sırt bölgeleri koltuk tarafından tam olarak desteklenmeli, dirsekler bedene 90°lik bir açıda olmalı, ayaklar yere düz basmalı ve ekran göz seviyesinin altında bulunmalıdır. </a:t>
            </a:r>
          </a:p>
        </p:txBody>
      </p:sp>
    </p:spTree>
    <p:extLst>
      <p:ext uri="{BB962C8B-B14F-4D97-AF65-F5344CB8AC3E}">
        <p14:creationId xmlns:p14="http://schemas.microsoft.com/office/powerpoint/2010/main" val="3932587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Ergonomi</a:t>
            </a:r>
          </a:p>
        </p:txBody>
      </p:sp>
      <p:sp>
        <p:nvSpPr>
          <p:cNvPr id="5" name="Dikdörtgen 4"/>
          <p:cNvSpPr/>
          <p:nvPr/>
        </p:nvSpPr>
        <p:spPr>
          <a:xfrm>
            <a:off x="323528" y="893162"/>
            <a:ext cx="8532440" cy="2308324"/>
          </a:xfrm>
          <a:prstGeom prst="rect">
            <a:avLst/>
          </a:prstGeom>
        </p:spPr>
        <p:txBody>
          <a:bodyPr wrap="square">
            <a:spAutoFit/>
          </a:bodyPr>
          <a:lstStyle/>
          <a:p>
            <a:pPr algn="just"/>
            <a:endParaRPr lang="tr-TR" dirty="0"/>
          </a:p>
          <a:p>
            <a:pPr algn="just"/>
            <a:r>
              <a:rPr lang="tr-TR" dirty="0"/>
              <a:t>	Ergonomiye kısaca "</a:t>
            </a:r>
            <a:r>
              <a:rPr lang="tr-TR" b="1" dirty="0"/>
              <a:t>fiziksel çevrenin insana uyumlaştırılması süreci</a:t>
            </a:r>
            <a:r>
              <a:rPr lang="tr-TR" dirty="0"/>
              <a:t>" diyebiliriz. Günümüz endüstri çağında makine-insan arasındaki artan ilişkiler, insana uyumlu çevre, eşya, makine, ofis vs. gibi fiziksel çevre birimlerinin yaratılması çabalarını zorunlu kılıyor. Öyle ki artık sadece fiziksel çevrenin ergonomisinden değil, doğrudan insanın zihnine seslenen bilgisayar yazılımları, Internet, web dizaynı vs. gibi öğelerin de insana uyumundan (Zihinsel algılama, kolay kontrol edebilme ve yönlendirebilme açısından) bahsedebiliyoruz. </a:t>
            </a:r>
          </a:p>
        </p:txBody>
      </p:sp>
      <p:pic>
        <p:nvPicPr>
          <p:cNvPr id="6146" name="Picture 2" descr="C:\Users\BöTeCi\Desktop\ergonomi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996952"/>
            <a:ext cx="4896544" cy="36391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31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612844"/>
            <a:ext cx="8496944" cy="6186309"/>
          </a:xfrm>
          <a:prstGeom prst="rect">
            <a:avLst/>
          </a:prstGeom>
        </p:spPr>
        <p:txBody>
          <a:bodyPr wrap="square">
            <a:spAutoFit/>
          </a:bodyPr>
          <a:lstStyle/>
          <a:p>
            <a:endParaRPr lang="tr-TR" dirty="0"/>
          </a:p>
          <a:p>
            <a:pPr algn="just"/>
            <a:r>
              <a:rPr lang="tr-TR" dirty="0"/>
              <a:t>	</a:t>
            </a:r>
            <a:r>
              <a:rPr lang="tr-TR" b="1" dirty="0"/>
              <a:t>Bu anlamda ergonomi, birçok bilimsel disiplinin ortak çalışma alanı olan (Başta mühendislik, mimarlık, tıp, fizyoloji, anatomi, psikoloji, sosyoloji olmak üzere) bir yaklaşımlar bütünüdür. Tüm bu bilimsel disiplinler ortaklaşa bir insana uyumlaştırılmış ideal makine-çevre sisteminin arayışı içindedirler. Elbette ki bu arayışın temel amacı, sadece insanın kendisiyle barışık uyumlu bir çevrede yaşaması değil, en önemli üretim faktörü olan insan gücünün (ya da işgücünün) rahat, kolay ve sağlıklı bir şekilde üretim ve ekonomik faaliyetlerini sürdürebilmesini sağlayan makine, teçhizat, ofis, fabrika düzeni vs.nin yaratılması isteğidir. </a:t>
            </a:r>
          </a:p>
          <a:p>
            <a:pPr algn="just"/>
            <a:r>
              <a:rPr lang="tr-TR" b="1" dirty="0"/>
              <a:t>	</a:t>
            </a:r>
          </a:p>
          <a:p>
            <a:pPr algn="just"/>
            <a:r>
              <a:rPr lang="tr-TR" b="1" dirty="0"/>
              <a:t>	</a:t>
            </a:r>
          </a:p>
          <a:p>
            <a:pPr algn="just"/>
            <a:endParaRPr lang="tr-TR" b="1" dirty="0"/>
          </a:p>
          <a:p>
            <a:pPr algn="just"/>
            <a:endParaRPr lang="tr-TR" b="1" dirty="0"/>
          </a:p>
          <a:p>
            <a:pPr algn="just"/>
            <a:endParaRPr lang="tr-TR" b="1" dirty="0"/>
          </a:p>
          <a:p>
            <a:pPr algn="just"/>
            <a:endParaRPr lang="tr-TR" b="1" dirty="0"/>
          </a:p>
          <a:p>
            <a:pPr algn="just"/>
            <a:endParaRPr lang="tr-TR" b="1" dirty="0"/>
          </a:p>
          <a:p>
            <a:pPr algn="just"/>
            <a:endParaRPr lang="tr-TR" b="1" dirty="0"/>
          </a:p>
          <a:p>
            <a:pPr algn="just"/>
            <a:endParaRPr lang="tr-TR" b="1" dirty="0"/>
          </a:p>
          <a:p>
            <a:pPr algn="just"/>
            <a:endParaRPr lang="tr-TR" b="1" dirty="0"/>
          </a:p>
          <a:p>
            <a:pPr algn="just"/>
            <a:r>
              <a:rPr lang="tr-TR" b="1" dirty="0"/>
              <a:t>	Çünkü bilinmektedir ki, insanın verimli çalışması, en iyiyi üretmesi ve ekonomik faaliyetlere en etkin şekilde katılabilmesi, bu ideal uyumun yakalanabilmesine bağlıdır. </a:t>
            </a:r>
          </a:p>
        </p:txBody>
      </p:sp>
      <p:sp>
        <p:nvSpPr>
          <p:cNvPr id="5" name="Dikdörtgen 4"/>
          <p:cNvSpPr/>
          <p:nvPr/>
        </p:nvSpPr>
        <p:spPr>
          <a:xfrm>
            <a:off x="323528" y="313492"/>
            <a:ext cx="8928992" cy="523220"/>
          </a:xfrm>
          <a:prstGeom prst="rect">
            <a:avLst/>
          </a:prstGeom>
        </p:spPr>
        <p:txBody>
          <a:bodyPr wrap="square">
            <a:spAutoFit/>
          </a:bodyPr>
          <a:lstStyle/>
          <a:p>
            <a:r>
              <a:rPr lang="tr-TR" sz="2800" b="1" dirty="0">
                <a:effectLst>
                  <a:outerShdw blurRad="38100" dist="38100" dir="2700000" algn="tl">
                    <a:srgbClr val="000000">
                      <a:alpha val="43137"/>
                    </a:srgbClr>
                  </a:outerShdw>
                </a:effectLst>
              </a:rPr>
              <a:t>Ergonomi</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571" y="3269595"/>
            <a:ext cx="3206874" cy="220089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521988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519180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134</TotalTime>
  <Words>318</Words>
  <Application>Microsoft Office PowerPoint</Application>
  <PresentationFormat>Ekran Gösterisi (4:3)</PresentationFormat>
  <Paragraphs>70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Wingdings</vt:lpstr>
      <vt:lpstr>Wingdings 3</vt:lpstr>
      <vt:lpstr>Dilim</vt:lpstr>
      <vt:lpstr>Bilişim Teknolojilerinin Kullanımı ve Sağlık</vt:lpstr>
      <vt:lpstr>PowerPoint Sunusu</vt:lpstr>
      <vt:lpstr>PowerPoint Sunusu</vt:lpstr>
      <vt:lpstr>PowerPoint Sunusu</vt:lpstr>
      <vt:lpstr>PowerPoint Sunusu</vt:lpstr>
      <vt:lpstr>PowerPoint Sunusu</vt:lpstr>
      <vt:lpstr>PowerPoint Sunusu</vt:lpstr>
      <vt:lpstr>PowerPoint Sunusu</vt:lpstr>
      <vt:lpstr>PowerPoint Sunusu</vt:lpstr>
      <vt:lpstr>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Bilişim Teknolojilerinin Kullanımı ve Sağlık</dc:title>
  <dc:creator>BöTeCi</dc:creator>
  <cp:lastModifiedBy>Günkırı Ortaokulu</cp:lastModifiedBy>
  <cp:revision>9</cp:revision>
  <dcterms:created xsi:type="dcterms:W3CDTF">2013-11-19T19:24:18Z</dcterms:created>
  <dcterms:modified xsi:type="dcterms:W3CDTF">2018-03-11T09:07:13Z</dcterms:modified>
</cp:coreProperties>
</file>